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9" r:id="rId4"/>
    <p:sldId id="260" r:id="rId5"/>
    <p:sldId id="307" r:id="rId6"/>
    <p:sldId id="300" r:id="rId7"/>
    <p:sldId id="262" r:id="rId8"/>
    <p:sldId id="275" r:id="rId9"/>
    <p:sldId id="263" r:id="rId10"/>
    <p:sldId id="294" r:id="rId11"/>
    <p:sldId id="292" r:id="rId12"/>
    <p:sldId id="295" r:id="rId13"/>
    <p:sldId id="296" r:id="rId14"/>
    <p:sldId id="303" r:id="rId15"/>
    <p:sldId id="297" r:id="rId16"/>
    <p:sldId id="298" r:id="rId17"/>
    <p:sldId id="299" r:id="rId18"/>
    <p:sldId id="306" r:id="rId19"/>
    <p:sldId id="279" r:id="rId20"/>
    <p:sldId id="276" r:id="rId21"/>
    <p:sldId id="287" r:id="rId22"/>
    <p:sldId id="286" r:id="rId23"/>
    <p:sldId id="289" r:id="rId24"/>
    <p:sldId id="305" r:id="rId25"/>
    <p:sldId id="304" r:id="rId26"/>
    <p:sldId id="302" r:id="rId27"/>
    <p:sldId id="301" r:id="rId28"/>
    <p:sldId id="269" r:id="rId29"/>
    <p:sldId id="308" r:id="rId30"/>
    <p:sldId id="309" r:id="rId31"/>
    <p:sldId id="310" r:id="rId32"/>
    <p:sldId id="311" r:id="rId33"/>
    <p:sldId id="312" r:id="rId34"/>
    <p:sldId id="313" r:id="rId35"/>
    <p:sldId id="273" r:id="rId36"/>
    <p:sldId id="270" r:id="rId37"/>
    <p:sldId id="271" r:id="rId38"/>
    <p:sldId id="27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pa Thuravi Prakash" initials="RTP" lastIdx="3" clrIdx="0">
    <p:extLst>
      <p:ext uri="{19B8F6BF-5375-455C-9EA6-DF929625EA0E}">
        <p15:presenceInfo xmlns:p15="http://schemas.microsoft.com/office/powerpoint/2012/main" userId="Roopa Thuravi Praka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0000"/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B57CE6-C249-4DF8-B9B5-3414975E1DF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568A90-50ED-4B9F-9432-6207FA786BE9}">
      <dgm:prSet phldrT="[Text]"/>
      <dgm:spPr/>
      <dgm:t>
        <a:bodyPr/>
        <a:lstStyle/>
        <a:p>
          <a:r>
            <a:rPr lang="en-US" dirty="0"/>
            <a:t>1.CSV</a:t>
          </a:r>
        </a:p>
      </dgm:t>
    </dgm:pt>
    <dgm:pt modelId="{4F0BF4B7-1B79-4368-9875-8A1745F93EFC}" type="parTrans" cxnId="{CC3540E8-81CE-497E-B809-2A0DD082B1D9}">
      <dgm:prSet/>
      <dgm:spPr/>
      <dgm:t>
        <a:bodyPr/>
        <a:lstStyle/>
        <a:p>
          <a:endParaRPr lang="en-US"/>
        </a:p>
      </dgm:t>
    </dgm:pt>
    <dgm:pt modelId="{349944A5-C607-45A2-BB53-E088F5908A30}" type="sibTrans" cxnId="{CC3540E8-81CE-497E-B809-2A0DD082B1D9}">
      <dgm:prSet/>
      <dgm:spPr/>
      <dgm:t>
        <a:bodyPr/>
        <a:lstStyle/>
        <a:p>
          <a:endParaRPr lang="en-US"/>
        </a:p>
      </dgm:t>
    </dgm:pt>
    <dgm:pt modelId="{C5D9584A-48D6-4078-AF53-7A66D6549966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38931760-43BD-4C1B-9766-A8DD9DA60C43}" type="parTrans" cxnId="{CE1EFAD1-5F44-4F9B-922D-12A048483169}">
      <dgm:prSet/>
      <dgm:spPr/>
      <dgm:t>
        <a:bodyPr/>
        <a:lstStyle/>
        <a:p>
          <a:endParaRPr lang="en-US"/>
        </a:p>
      </dgm:t>
    </dgm:pt>
    <dgm:pt modelId="{CA17267B-8E59-4C29-854C-A10B77701792}" type="sibTrans" cxnId="{CE1EFAD1-5F44-4F9B-922D-12A048483169}">
      <dgm:prSet/>
      <dgm:spPr/>
      <dgm:t>
        <a:bodyPr/>
        <a:lstStyle/>
        <a:p>
          <a:endParaRPr lang="en-US"/>
        </a:p>
      </dgm:t>
    </dgm:pt>
    <dgm:pt modelId="{39E49D7F-AD1B-4AA3-85F8-28BECC4C5531}">
      <dgm:prSet phldrT="[Text]"/>
      <dgm:spPr/>
      <dgm:t>
        <a:bodyPr/>
        <a:lstStyle/>
        <a:p>
          <a:r>
            <a:rPr lang="en-US" dirty="0"/>
            <a:t>2.CSV</a:t>
          </a:r>
        </a:p>
      </dgm:t>
    </dgm:pt>
    <dgm:pt modelId="{D24CB9EE-4585-48F7-8AFC-8B053C2914EA}" type="parTrans" cxnId="{52790FB3-1E78-4053-AB3F-4E462E832A18}">
      <dgm:prSet/>
      <dgm:spPr/>
      <dgm:t>
        <a:bodyPr/>
        <a:lstStyle/>
        <a:p>
          <a:endParaRPr lang="en-US"/>
        </a:p>
      </dgm:t>
    </dgm:pt>
    <dgm:pt modelId="{E670A8CA-4B58-4996-B5B6-8C11A48DCB8B}" type="sibTrans" cxnId="{52790FB3-1E78-4053-AB3F-4E462E832A18}">
      <dgm:prSet/>
      <dgm:spPr/>
      <dgm:t>
        <a:bodyPr/>
        <a:lstStyle/>
        <a:p>
          <a:endParaRPr lang="en-US"/>
        </a:p>
      </dgm:t>
    </dgm:pt>
    <dgm:pt modelId="{ACA35036-EDFC-4525-A544-C22D8F814C0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854816FF-0DDA-4053-B9D5-9DC101FA53D5}" type="parTrans" cxnId="{1B387068-058D-400A-AFA0-33774C3ACAF7}">
      <dgm:prSet/>
      <dgm:spPr/>
      <dgm:t>
        <a:bodyPr/>
        <a:lstStyle/>
        <a:p>
          <a:endParaRPr lang="en-US"/>
        </a:p>
      </dgm:t>
    </dgm:pt>
    <dgm:pt modelId="{CFA5B29E-7B90-4EF2-AED7-E3BB0C3C315D}" type="sibTrans" cxnId="{1B387068-058D-400A-AFA0-33774C3ACAF7}">
      <dgm:prSet/>
      <dgm:spPr/>
      <dgm:t>
        <a:bodyPr/>
        <a:lstStyle/>
        <a:p>
          <a:endParaRPr lang="en-US"/>
        </a:p>
      </dgm:t>
    </dgm:pt>
    <dgm:pt modelId="{3E954D0C-5EE3-4C31-9CFA-F08989A9DD78}">
      <dgm:prSet phldrT="[Text]"/>
      <dgm:spPr/>
      <dgm:t>
        <a:bodyPr/>
        <a:lstStyle/>
        <a:p>
          <a:r>
            <a:rPr lang="en-US" dirty="0"/>
            <a:t>3.CSV</a:t>
          </a:r>
        </a:p>
      </dgm:t>
    </dgm:pt>
    <dgm:pt modelId="{DB0185C3-2427-47A9-9B50-08E4BC69D351}" type="parTrans" cxnId="{C95B537E-EC44-46B2-A2C8-B7033CA7A4A3}">
      <dgm:prSet/>
      <dgm:spPr/>
      <dgm:t>
        <a:bodyPr/>
        <a:lstStyle/>
        <a:p>
          <a:endParaRPr lang="en-US"/>
        </a:p>
      </dgm:t>
    </dgm:pt>
    <dgm:pt modelId="{4EE16055-A0F5-4CD2-92E1-EE80DDE8DDF8}" type="sibTrans" cxnId="{C95B537E-EC44-46B2-A2C8-B7033CA7A4A3}">
      <dgm:prSet/>
      <dgm:spPr/>
      <dgm:t>
        <a:bodyPr/>
        <a:lstStyle/>
        <a:p>
          <a:endParaRPr lang="en-US"/>
        </a:p>
      </dgm:t>
    </dgm:pt>
    <dgm:pt modelId="{EA444DBC-AAB9-4BE2-9524-CC12E21FDF91}">
      <dgm:prSet phldrT="[Text]"/>
      <dgm:spPr/>
      <dgm:t>
        <a:bodyPr/>
        <a:lstStyle/>
        <a:p>
          <a:r>
            <a:rPr lang="en-US" dirty="0"/>
            <a:t>CSV</a:t>
          </a:r>
        </a:p>
      </dgm:t>
    </dgm:pt>
    <dgm:pt modelId="{1290D2E9-476C-4BB8-8AA3-36B772AA8630}" type="parTrans" cxnId="{0AFCD81E-02D2-40C9-93C1-BA606FEA3EB8}">
      <dgm:prSet/>
      <dgm:spPr/>
      <dgm:t>
        <a:bodyPr/>
        <a:lstStyle/>
        <a:p>
          <a:endParaRPr lang="en-US"/>
        </a:p>
      </dgm:t>
    </dgm:pt>
    <dgm:pt modelId="{23E78F8D-6950-42F7-B60F-42C0887B0093}" type="sibTrans" cxnId="{0AFCD81E-02D2-40C9-93C1-BA606FEA3EB8}">
      <dgm:prSet/>
      <dgm:spPr/>
      <dgm:t>
        <a:bodyPr/>
        <a:lstStyle/>
        <a:p>
          <a:endParaRPr lang="en-US"/>
        </a:p>
      </dgm:t>
    </dgm:pt>
    <dgm:pt modelId="{1BBE4BB6-01B8-4CB0-A3F5-B636B7095F10}" type="pres">
      <dgm:prSet presAssocID="{24B57CE6-C249-4DF8-B9B5-3414975E1DF8}" presName="CompostProcess" presStyleCnt="0">
        <dgm:presLayoutVars>
          <dgm:dir/>
          <dgm:resizeHandles val="exact"/>
        </dgm:presLayoutVars>
      </dgm:prSet>
      <dgm:spPr/>
    </dgm:pt>
    <dgm:pt modelId="{49176B81-D91C-4B53-A0E9-AF3C1983AA7A}" type="pres">
      <dgm:prSet presAssocID="{24B57CE6-C249-4DF8-B9B5-3414975E1DF8}" presName="arrow" presStyleLbl="bgShp" presStyleIdx="0" presStyleCnt="1"/>
      <dgm:spPr/>
    </dgm:pt>
    <dgm:pt modelId="{79F047C0-58AD-4D00-9C7F-9AA5AA9C1C4A}" type="pres">
      <dgm:prSet presAssocID="{24B57CE6-C249-4DF8-B9B5-3414975E1DF8}" presName="linearProcess" presStyleCnt="0"/>
      <dgm:spPr/>
    </dgm:pt>
    <dgm:pt modelId="{5650A41B-0AD5-4ACB-8ADC-3C081B13BEA6}" type="pres">
      <dgm:prSet presAssocID="{6E568A90-50ED-4B9F-9432-6207FA786BE9}" presName="textNode" presStyleLbl="node1" presStyleIdx="0" presStyleCnt="3">
        <dgm:presLayoutVars>
          <dgm:bulletEnabled val="1"/>
        </dgm:presLayoutVars>
      </dgm:prSet>
      <dgm:spPr/>
    </dgm:pt>
    <dgm:pt modelId="{090BA7FC-BB2F-41DE-BCA3-7E281F24668C}" type="pres">
      <dgm:prSet presAssocID="{349944A5-C607-45A2-BB53-E088F5908A30}" presName="sibTrans" presStyleCnt="0"/>
      <dgm:spPr/>
    </dgm:pt>
    <dgm:pt modelId="{5A0B2063-9485-494B-8526-1D788708CD5E}" type="pres">
      <dgm:prSet presAssocID="{39E49D7F-AD1B-4AA3-85F8-28BECC4C5531}" presName="textNode" presStyleLbl="node1" presStyleIdx="1" presStyleCnt="3">
        <dgm:presLayoutVars>
          <dgm:bulletEnabled val="1"/>
        </dgm:presLayoutVars>
      </dgm:prSet>
      <dgm:spPr/>
    </dgm:pt>
    <dgm:pt modelId="{C3959D9B-7A21-43FD-B3D2-EE3456368675}" type="pres">
      <dgm:prSet presAssocID="{E670A8CA-4B58-4996-B5B6-8C11A48DCB8B}" presName="sibTrans" presStyleCnt="0"/>
      <dgm:spPr/>
    </dgm:pt>
    <dgm:pt modelId="{826DA680-FF9F-4544-8B6C-2A85CCDEC50B}" type="pres">
      <dgm:prSet presAssocID="{3E954D0C-5EE3-4C31-9CFA-F08989A9DD7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AFCD81E-02D2-40C9-93C1-BA606FEA3EB8}" srcId="{3E954D0C-5EE3-4C31-9CFA-F08989A9DD78}" destId="{EA444DBC-AAB9-4BE2-9524-CC12E21FDF91}" srcOrd="0" destOrd="0" parTransId="{1290D2E9-476C-4BB8-8AA3-36B772AA8630}" sibTransId="{23E78F8D-6950-42F7-B60F-42C0887B0093}"/>
    <dgm:cxn modelId="{279EB024-B080-4A16-A06E-104562036283}" type="presOf" srcId="{24B57CE6-C249-4DF8-B9B5-3414975E1DF8}" destId="{1BBE4BB6-01B8-4CB0-A3F5-B636B7095F10}" srcOrd="0" destOrd="0" presId="urn:microsoft.com/office/officeart/2005/8/layout/hProcess9"/>
    <dgm:cxn modelId="{18979C28-A4CD-465D-9CF9-9CA9C5EE3EEB}" type="presOf" srcId="{6E568A90-50ED-4B9F-9432-6207FA786BE9}" destId="{5650A41B-0AD5-4ACB-8ADC-3C081B13BEA6}" srcOrd="0" destOrd="0" presId="urn:microsoft.com/office/officeart/2005/8/layout/hProcess9"/>
    <dgm:cxn modelId="{4C775241-F035-4057-BB5C-F8E16AC5A705}" type="presOf" srcId="{C5D9584A-48D6-4078-AF53-7A66D6549966}" destId="{5650A41B-0AD5-4ACB-8ADC-3C081B13BEA6}" srcOrd="0" destOrd="1" presId="urn:microsoft.com/office/officeart/2005/8/layout/hProcess9"/>
    <dgm:cxn modelId="{1D537162-8A1B-4900-8155-BC86502E16A6}" type="presOf" srcId="{EA444DBC-AAB9-4BE2-9524-CC12E21FDF91}" destId="{826DA680-FF9F-4544-8B6C-2A85CCDEC50B}" srcOrd="0" destOrd="1" presId="urn:microsoft.com/office/officeart/2005/8/layout/hProcess9"/>
    <dgm:cxn modelId="{1B387068-058D-400A-AFA0-33774C3ACAF7}" srcId="{39E49D7F-AD1B-4AA3-85F8-28BECC4C5531}" destId="{ACA35036-EDFC-4525-A544-C22D8F814C01}" srcOrd="0" destOrd="0" parTransId="{854816FF-0DDA-4053-B9D5-9DC101FA53D5}" sibTransId="{CFA5B29E-7B90-4EF2-AED7-E3BB0C3C315D}"/>
    <dgm:cxn modelId="{C95B537E-EC44-46B2-A2C8-B7033CA7A4A3}" srcId="{24B57CE6-C249-4DF8-B9B5-3414975E1DF8}" destId="{3E954D0C-5EE3-4C31-9CFA-F08989A9DD78}" srcOrd="2" destOrd="0" parTransId="{DB0185C3-2427-47A9-9B50-08E4BC69D351}" sibTransId="{4EE16055-A0F5-4CD2-92E1-EE80DDE8DDF8}"/>
    <dgm:cxn modelId="{52790FB3-1E78-4053-AB3F-4E462E832A18}" srcId="{24B57CE6-C249-4DF8-B9B5-3414975E1DF8}" destId="{39E49D7F-AD1B-4AA3-85F8-28BECC4C5531}" srcOrd="1" destOrd="0" parTransId="{D24CB9EE-4585-48F7-8AFC-8B053C2914EA}" sibTransId="{E670A8CA-4B58-4996-B5B6-8C11A48DCB8B}"/>
    <dgm:cxn modelId="{CE1EFAD1-5F44-4F9B-922D-12A048483169}" srcId="{6E568A90-50ED-4B9F-9432-6207FA786BE9}" destId="{C5D9584A-48D6-4078-AF53-7A66D6549966}" srcOrd="0" destOrd="0" parTransId="{38931760-43BD-4C1B-9766-A8DD9DA60C43}" sibTransId="{CA17267B-8E59-4C29-854C-A10B77701792}"/>
    <dgm:cxn modelId="{CC3540E8-81CE-497E-B809-2A0DD082B1D9}" srcId="{24B57CE6-C249-4DF8-B9B5-3414975E1DF8}" destId="{6E568A90-50ED-4B9F-9432-6207FA786BE9}" srcOrd="0" destOrd="0" parTransId="{4F0BF4B7-1B79-4368-9875-8A1745F93EFC}" sibTransId="{349944A5-C607-45A2-BB53-E088F5908A30}"/>
    <dgm:cxn modelId="{A4CC1DF2-EE1D-4705-A588-71DD884483B5}" type="presOf" srcId="{39E49D7F-AD1B-4AA3-85F8-28BECC4C5531}" destId="{5A0B2063-9485-494B-8526-1D788708CD5E}" srcOrd="0" destOrd="0" presId="urn:microsoft.com/office/officeart/2005/8/layout/hProcess9"/>
    <dgm:cxn modelId="{91E73CF4-D944-4E09-A983-9923487ED7CA}" type="presOf" srcId="{ACA35036-EDFC-4525-A544-C22D8F814C01}" destId="{5A0B2063-9485-494B-8526-1D788708CD5E}" srcOrd="0" destOrd="1" presId="urn:microsoft.com/office/officeart/2005/8/layout/hProcess9"/>
    <dgm:cxn modelId="{570644F9-8657-4421-A76E-4C6C91B7BAB0}" type="presOf" srcId="{3E954D0C-5EE3-4C31-9CFA-F08989A9DD78}" destId="{826DA680-FF9F-4544-8B6C-2A85CCDEC50B}" srcOrd="0" destOrd="0" presId="urn:microsoft.com/office/officeart/2005/8/layout/hProcess9"/>
    <dgm:cxn modelId="{01420CDE-39A3-43B7-BF16-1C5114818D6A}" type="presParOf" srcId="{1BBE4BB6-01B8-4CB0-A3F5-B636B7095F10}" destId="{49176B81-D91C-4B53-A0E9-AF3C1983AA7A}" srcOrd="0" destOrd="0" presId="urn:microsoft.com/office/officeart/2005/8/layout/hProcess9"/>
    <dgm:cxn modelId="{2DBB41B3-DB37-4FA6-818D-F2B2566C1A6B}" type="presParOf" srcId="{1BBE4BB6-01B8-4CB0-A3F5-B636B7095F10}" destId="{79F047C0-58AD-4D00-9C7F-9AA5AA9C1C4A}" srcOrd="1" destOrd="0" presId="urn:microsoft.com/office/officeart/2005/8/layout/hProcess9"/>
    <dgm:cxn modelId="{48689971-4DB2-468C-906D-894152CC1C53}" type="presParOf" srcId="{79F047C0-58AD-4D00-9C7F-9AA5AA9C1C4A}" destId="{5650A41B-0AD5-4ACB-8ADC-3C081B13BEA6}" srcOrd="0" destOrd="0" presId="urn:microsoft.com/office/officeart/2005/8/layout/hProcess9"/>
    <dgm:cxn modelId="{371EB566-CDE1-487B-A6AB-2FA35302B9AF}" type="presParOf" srcId="{79F047C0-58AD-4D00-9C7F-9AA5AA9C1C4A}" destId="{090BA7FC-BB2F-41DE-BCA3-7E281F24668C}" srcOrd="1" destOrd="0" presId="urn:microsoft.com/office/officeart/2005/8/layout/hProcess9"/>
    <dgm:cxn modelId="{3B3003AF-E0D9-4B02-88E8-37E3FF2C6F0C}" type="presParOf" srcId="{79F047C0-58AD-4D00-9C7F-9AA5AA9C1C4A}" destId="{5A0B2063-9485-494B-8526-1D788708CD5E}" srcOrd="2" destOrd="0" presId="urn:microsoft.com/office/officeart/2005/8/layout/hProcess9"/>
    <dgm:cxn modelId="{56694787-4539-491E-A67C-A64E7529733B}" type="presParOf" srcId="{79F047C0-58AD-4D00-9C7F-9AA5AA9C1C4A}" destId="{C3959D9B-7A21-43FD-B3D2-EE3456368675}" srcOrd="3" destOrd="0" presId="urn:microsoft.com/office/officeart/2005/8/layout/hProcess9"/>
    <dgm:cxn modelId="{B60A8B23-A932-43CC-A36C-856FCFE305A2}" type="presParOf" srcId="{79F047C0-58AD-4D00-9C7F-9AA5AA9C1C4A}" destId="{826DA680-FF9F-4544-8B6C-2A85CCDEC50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6B81-D91C-4B53-A0E9-AF3C1983AA7A}">
      <dsp:nvSpPr>
        <dsp:cNvPr id="0" name=""/>
        <dsp:cNvSpPr/>
      </dsp:nvSpPr>
      <dsp:spPr>
        <a:xfrm>
          <a:off x="111930" y="0"/>
          <a:ext cx="1268546" cy="129915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0A41B-0AD5-4ACB-8ADC-3C081B13BEA6}">
      <dsp:nvSpPr>
        <dsp:cNvPr id="0" name=""/>
        <dsp:cNvSpPr/>
      </dsp:nvSpPr>
      <dsp:spPr>
        <a:xfrm>
          <a:off x="1603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25053" y="413196"/>
        <a:ext cx="433468" cy="472762"/>
      </dsp:txXfrm>
    </dsp:sp>
    <dsp:sp modelId="{5A0B2063-9485-494B-8526-1D788708CD5E}">
      <dsp:nvSpPr>
        <dsp:cNvPr id="0" name=""/>
        <dsp:cNvSpPr/>
      </dsp:nvSpPr>
      <dsp:spPr>
        <a:xfrm>
          <a:off x="506019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529469" y="413196"/>
        <a:ext cx="433468" cy="472762"/>
      </dsp:txXfrm>
    </dsp:sp>
    <dsp:sp modelId="{826DA680-FF9F-4544-8B6C-2A85CCDEC50B}">
      <dsp:nvSpPr>
        <dsp:cNvPr id="0" name=""/>
        <dsp:cNvSpPr/>
      </dsp:nvSpPr>
      <dsp:spPr>
        <a:xfrm>
          <a:off x="1010436" y="389746"/>
          <a:ext cx="480368" cy="5196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3.CSV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CSV</a:t>
          </a:r>
        </a:p>
      </dsp:txBody>
      <dsp:txXfrm>
        <a:off x="1033886" y="413196"/>
        <a:ext cx="433468" cy="472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9781-4A96-4726-A726-26F8DF65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55C77-E975-4CF7-9AD8-B9E5B7549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6E559-3D03-4D0E-8943-11922634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66BFB-394B-4F08-8236-733CF421551F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830EC-95E7-4FC7-BDBC-CF05BFA6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093C9-1A24-471F-8E80-1C45D491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55BB-C338-4122-8C75-CA30268CF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df"/><Relationship Id="rId7" Type="http://schemas.openxmlformats.org/officeDocument/2006/relationships/image" Target="../media/image2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4.pd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pdf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1.pdf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0" name="Picture 9" descr="Formal_Viterbi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image" Target="../media/image2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slide" Target="slide15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slide" Target="slide14.xml"/><Relationship Id="rId4" Type="http://schemas.openxmlformats.org/officeDocument/2006/relationships/slide" Target="slide11.xml"/><Relationship Id="rId9" Type="http://schemas.openxmlformats.org/officeDocument/2006/relationships/image" Target="../media/image16.PNG"/><Relationship Id="rId1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14701" y="987101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ANALYSIS OF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2016 UNITED STATES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tx2"/>
                </a:solidFill>
                <a:latin typeface="Arial"/>
                <a:ea typeface="+mj-ea"/>
                <a:cs typeface="Arial"/>
              </a:rPr>
              <a:t>  PRESIDENTIAL ELECTIONS</a:t>
            </a:r>
            <a:b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endParaRPr kumimoji="0" lang="en-US" sz="360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06867-1FB0-49F8-88AE-9A181E66D96C}"/>
              </a:ext>
            </a:extLst>
          </p:cNvPr>
          <p:cNvSpPr txBox="1"/>
          <p:nvPr/>
        </p:nvSpPr>
        <p:spPr>
          <a:xfrm>
            <a:off x="1322362" y="3873267"/>
            <a:ext cx="7033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+mj-lt"/>
              </a:rPr>
              <a:t>			Group 2 :	Deepika Anand			</a:t>
            </a:r>
          </a:p>
          <a:p>
            <a:r>
              <a:rPr lang="en-US" sz="2400" b="1" i="1" dirty="0">
                <a:latin typeface="+mj-lt"/>
              </a:rPr>
              <a:t>						Roopa </a:t>
            </a:r>
            <a:r>
              <a:rPr lang="en-US" sz="2400" b="1" i="1" dirty="0" err="1">
                <a:latin typeface="+mj-lt"/>
              </a:rPr>
              <a:t>Thuravi</a:t>
            </a:r>
            <a:r>
              <a:rPr lang="en-US" sz="2400" b="1" i="1" dirty="0">
                <a:latin typeface="+mj-lt"/>
              </a:rPr>
              <a:t> Prakash</a:t>
            </a:r>
          </a:p>
          <a:p>
            <a:r>
              <a:rPr lang="en-US" sz="2400" b="1" i="1" dirty="0">
                <a:latin typeface="+mj-lt"/>
              </a:rPr>
              <a:t>						Sakshi </a:t>
            </a:r>
            <a:r>
              <a:rPr lang="en-US" sz="2400" b="1" i="1" dirty="0" err="1">
                <a:latin typeface="+mj-lt"/>
              </a:rPr>
              <a:t>Kochhar</a:t>
            </a:r>
            <a:r>
              <a:rPr lang="en-US" sz="2400" b="1" i="1" dirty="0">
                <a:latin typeface="+mj-lt"/>
              </a:rPr>
              <a:t>			</a:t>
            </a:r>
          </a:p>
          <a:p>
            <a:r>
              <a:rPr lang="en-US" sz="2400" b="1" i="1" dirty="0">
                <a:latin typeface="+mj-lt"/>
              </a:rPr>
              <a:t>						</a:t>
            </a:r>
            <a:r>
              <a:rPr lang="en-US" sz="2400" b="1" i="1" dirty="0" err="1">
                <a:latin typeface="+mj-lt"/>
              </a:rPr>
              <a:t>Srividya</a:t>
            </a:r>
            <a:r>
              <a:rPr lang="en-US" sz="2400" b="1" i="1" dirty="0">
                <a:latin typeface="+mj-lt"/>
              </a:rPr>
              <a:t> </a:t>
            </a:r>
            <a:r>
              <a:rPr lang="en-US" sz="2400" b="1" i="1" dirty="0" err="1">
                <a:latin typeface="+mj-lt"/>
              </a:rPr>
              <a:t>Ramaswamy</a:t>
            </a:r>
            <a:r>
              <a:rPr lang="en-US" sz="2400" b="1" i="1" dirty="0">
                <a:latin typeface="+mj-l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B369A-7D73-4806-A07C-45CCE579F708}"/>
              </a:ext>
            </a:extLst>
          </p:cNvPr>
          <p:cNvSpPr txBox="1"/>
          <p:nvPr/>
        </p:nvSpPr>
        <p:spPr>
          <a:xfrm>
            <a:off x="3277771" y="3388175"/>
            <a:ext cx="2391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Presented By</a:t>
            </a:r>
            <a:r>
              <a:rPr lang="en-US" dirty="0"/>
              <a:t>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357F0870-1159-43B6-8F4B-B4AFC040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" y="285330"/>
            <a:ext cx="818025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social media post&#10;&#10;Description generated with very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96F7E77F-EFE7-4518-9A18-8312DD2E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7" y="247602"/>
            <a:ext cx="8001000" cy="53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0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B492AAD9-C85A-4DA8-AFA2-E58BBC5A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4" y="259205"/>
            <a:ext cx="7618123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D713B262-1574-4CF4-AF49-18B22B6D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4" y="26126"/>
            <a:ext cx="8059235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6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B86A0CE2-3E8C-4E67-969A-A17839EA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9" y="0"/>
            <a:ext cx="7667413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2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A42F8670-8338-4956-B389-B6912B7AC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0" y="183184"/>
            <a:ext cx="800505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4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B9CB-7CAC-4BCD-8DE7-995A5CFB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-45719" y="-45719"/>
            <a:ext cx="45719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generated with high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C04ED054-D1A7-48E8-A7CC-181B1EEC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3" y="91440"/>
            <a:ext cx="758884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7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57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177769"/>
              </p:ext>
            </p:extLst>
          </p:nvPr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F816BA6-9961-4451-9D30-422CAD1FCD9D}"/>
              </a:ext>
            </a:extLst>
          </p:cNvPr>
          <p:cNvSpPr/>
          <p:nvPr/>
        </p:nvSpPr>
        <p:spPr>
          <a:xfrm>
            <a:off x="182880" y="754539"/>
            <a:ext cx="3258579" cy="1632671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53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DATASET INTEGRATION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4472C-A18A-4B74-A6D5-1CC2B148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883" y="3822413"/>
            <a:ext cx="1657643" cy="1657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0A7F3-C249-4220-AB67-6666871A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00" y="750089"/>
            <a:ext cx="7210908" cy="768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BD378-5C5B-4592-A24B-05E1344E7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" y="1560146"/>
            <a:ext cx="6543675" cy="41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2433" y="2731494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5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F5B8E-A843-400C-9793-4E5B183A7AEB}"/>
              </a:ext>
            </a:extLst>
          </p:cNvPr>
          <p:cNvSpPr txBox="1"/>
          <p:nvPr/>
        </p:nvSpPr>
        <p:spPr>
          <a:xfrm>
            <a:off x="633046" y="253218"/>
            <a:ext cx="341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99BDC-D1D0-45C3-9C4D-4E002B5232CF}"/>
              </a:ext>
            </a:extLst>
          </p:cNvPr>
          <p:cNvSpPr txBox="1"/>
          <p:nvPr/>
        </p:nvSpPr>
        <p:spPr>
          <a:xfrm>
            <a:off x="633046" y="1282158"/>
            <a:ext cx="79482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Problem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Integration Of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Technical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Results And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Challenges Faced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BF941-7B51-4616-88F2-A0A1E7E0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65" y="3267317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4B198C0-B9C1-4AB3-AE25-87EB37368A20}"/>
              </a:ext>
            </a:extLst>
          </p:cNvPr>
          <p:cNvSpPr/>
          <p:nvPr/>
        </p:nvSpPr>
        <p:spPr>
          <a:xfrm>
            <a:off x="157583" y="3380488"/>
            <a:ext cx="3258579" cy="1632671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2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CE3A1-E75E-41FE-AE14-75933192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7" y="600891"/>
            <a:ext cx="3876675" cy="4976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77150-DB41-4296-B4D9-3801B21F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17" y="1515291"/>
            <a:ext cx="4513216" cy="2725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B348C-AC68-4525-8603-EF7642A8FB01}"/>
              </a:ext>
            </a:extLst>
          </p:cNvPr>
          <p:cNvSpPr txBox="1"/>
          <p:nvPr/>
        </p:nvSpPr>
        <p:spPr>
          <a:xfrm>
            <a:off x="490622" y="77671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DEFINING CLASSES AND THEIR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07925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34A7F5-E087-4260-93E2-472EC6ECDF52}"/>
              </a:ext>
            </a:extLst>
          </p:cNvPr>
          <p:cNvSpPr/>
          <p:nvPr/>
        </p:nvSpPr>
        <p:spPr>
          <a:xfrm>
            <a:off x="3161645" y="1980534"/>
            <a:ext cx="3574203" cy="1578872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03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47309-7944-47D9-994C-99DB9740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9" y="1413950"/>
            <a:ext cx="5369902" cy="34394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0C52D-01CD-489C-A10F-159FF13D78EF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TTL REPRESENTAION OF DATASET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F5984-7A04-4321-8F23-F7C5DB5C4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076" y="1413950"/>
            <a:ext cx="28765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4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CE402F-20C2-4955-8ED5-72993321E9BE}"/>
              </a:ext>
            </a:extLst>
          </p:cNvPr>
          <p:cNvSpPr/>
          <p:nvPr/>
        </p:nvSpPr>
        <p:spPr>
          <a:xfrm>
            <a:off x="4871057" y="3700899"/>
            <a:ext cx="2145316" cy="1632671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0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74CC4278-486D-4DDB-A840-3D7A6651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4" y="836023"/>
            <a:ext cx="8087789" cy="465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2C92D1-9E9F-4FFD-982A-E3F64D56AA02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QUERYING THE RDF REPOSITORY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9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ARCHITECTURE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046AE-AEAD-41EA-98C7-B869A93C30E0}"/>
              </a:ext>
            </a:extLst>
          </p:cNvPr>
          <p:cNvGraphicFramePr/>
          <p:nvPr/>
        </p:nvGraphicFramePr>
        <p:xfrm>
          <a:off x="384518" y="979811"/>
          <a:ext cx="1492408" cy="1299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7DE1B9-E891-4A46-B243-8D2012FE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142" y="1130969"/>
            <a:ext cx="1016657" cy="1016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B0F6E-D315-48F0-943C-D40C2D744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17" y="3380488"/>
            <a:ext cx="1492409" cy="1043825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D192B92-25C1-41FA-A411-478CF9D5F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985" y="2278966"/>
            <a:ext cx="1254457" cy="9695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5645FA-4874-43F0-AE2D-944E46B5D977}"/>
              </a:ext>
            </a:extLst>
          </p:cNvPr>
          <p:cNvSpPr/>
          <p:nvPr/>
        </p:nvSpPr>
        <p:spPr>
          <a:xfrm>
            <a:off x="1981871" y="1524997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9433601-57E4-42E3-861F-1BFBBEAD43E3}"/>
              </a:ext>
            </a:extLst>
          </p:cNvPr>
          <p:cNvSpPr/>
          <p:nvPr/>
        </p:nvSpPr>
        <p:spPr>
          <a:xfrm>
            <a:off x="1981871" y="376672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67433-06E4-452A-BB06-FC8C37CA5858}"/>
              </a:ext>
            </a:extLst>
          </p:cNvPr>
          <p:cNvSpPr/>
          <p:nvPr/>
        </p:nvSpPr>
        <p:spPr>
          <a:xfrm>
            <a:off x="3292560" y="2228872"/>
            <a:ext cx="1492408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A62FB9B3-21B0-4A53-9335-82A83D60B3F7}"/>
              </a:ext>
            </a:extLst>
          </p:cNvPr>
          <p:cNvSpPr/>
          <p:nvPr/>
        </p:nvSpPr>
        <p:spPr>
          <a:xfrm rot="5214448">
            <a:off x="3501211" y="1633243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F7DB57C-5699-43C3-ADC5-0E8C0DB0E826}"/>
              </a:ext>
            </a:extLst>
          </p:cNvPr>
          <p:cNvSpPr/>
          <p:nvPr/>
        </p:nvSpPr>
        <p:spPr>
          <a:xfrm rot="16200000" flipV="1">
            <a:off x="3501212" y="3570079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45F0CC-D4C3-42DA-B770-DEC14A865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702" y="3902400"/>
            <a:ext cx="1113445" cy="1237450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high confidence">
            <a:extLst>
              <a:ext uri="{FF2B5EF4-FFF2-40B4-BE49-F238E27FC236}">
                <a16:creationId xmlns:a16="http://schemas.microsoft.com/office/drawing/2014/main" id="{6CE53005-4155-4F8C-BBFE-099CC63D3C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4886" y="2102969"/>
            <a:ext cx="1173667" cy="116972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1D08DDE6-A7CC-4AFE-B9D4-16D383C4A8EC}"/>
              </a:ext>
            </a:extLst>
          </p:cNvPr>
          <p:cNvSpPr/>
          <p:nvPr/>
        </p:nvSpPr>
        <p:spPr>
          <a:xfrm>
            <a:off x="4813757" y="2573533"/>
            <a:ext cx="346325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2AE927-5FEE-4B97-AA00-26DF8E18DE53}"/>
              </a:ext>
            </a:extLst>
          </p:cNvPr>
          <p:cNvSpPr/>
          <p:nvPr/>
        </p:nvSpPr>
        <p:spPr>
          <a:xfrm>
            <a:off x="5361705" y="3995323"/>
            <a:ext cx="1200027" cy="10438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B6FE2F0-D46D-41BA-871B-F38F1C4883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549" y="2845850"/>
            <a:ext cx="1758910" cy="14423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A45CEA-F3BD-4E71-A5AC-93C069359568}"/>
              </a:ext>
            </a:extLst>
          </p:cNvPr>
          <p:cNvSpPr/>
          <p:nvPr/>
        </p:nvSpPr>
        <p:spPr>
          <a:xfrm>
            <a:off x="7086196" y="2838226"/>
            <a:ext cx="1453440" cy="144236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B1CC30DE-F92C-4633-A176-BF8B63775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22" y="3449639"/>
            <a:ext cx="803533" cy="986605"/>
          </a:xfrm>
          <a:prstGeom prst="rect">
            <a:avLst/>
          </a:prstGeom>
        </p:spPr>
      </p:pic>
      <p:sp>
        <p:nvSpPr>
          <p:cNvPr id="37" name="Arrow: Bent 36">
            <a:extLst>
              <a:ext uri="{FF2B5EF4-FFF2-40B4-BE49-F238E27FC236}">
                <a16:creationId xmlns:a16="http://schemas.microsoft.com/office/drawing/2014/main" id="{D5E2B598-B1CB-47F5-ABA2-015C8DF40FBF}"/>
              </a:ext>
            </a:extLst>
          </p:cNvPr>
          <p:cNvSpPr/>
          <p:nvPr/>
        </p:nvSpPr>
        <p:spPr>
          <a:xfrm rot="5214448">
            <a:off x="7153696" y="2448098"/>
            <a:ext cx="357638" cy="36933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Bent 37">
            <a:extLst>
              <a:ext uri="{FF2B5EF4-FFF2-40B4-BE49-F238E27FC236}">
                <a16:creationId xmlns:a16="http://schemas.microsoft.com/office/drawing/2014/main" id="{58B5529C-0279-469D-B9E6-35A54225AEB8}"/>
              </a:ext>
            </a:extLst>
          </p:cNvPr>
          <p:cNvSpPr/>
          <p:nvPr/>
        </p:nvSpPr>
        <p:spPr>
          <a:xfrm rot="16200000" flipV="1">
            <a:off x="7101421" y="4265361"/>
            <a:ext cx="357638" cy="3880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E3130-D110-4141-B2DF-009BBD7AA110}"/>
              </a:ext>
            </a:extLst>
          </p:cNvPr>
          <p:cNvSpPr txBox="1"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18C2B2-A222-4807-8A6C-90175993D790}"/>
              </a:ext>
            </a:extLst>
          </p:cNvPr>
          <p:cNvSpPr/>
          <p:nvPr/>
        </p:nvSpPr>
        <p:spPr>
          <a:xfrm>
            <a:off x="2463822" y="4424313"/>
            <a:ext cx="803533" cy="369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E721353-DB1C-4617-9536-31A153739F06}"/>
              </a:ext>
            </a:extLst>
          </p:cNvPr>
          <p:cNvSpPr/>
          <p:nvPr/>
        </p:nvSpPr>
        <p:spPr>
          <a:xfrm>
            <a:off x="6886783" y="2763747"/>
            <a:ext cx="1852266" cy="1524464"/>
          </a:xfrm>
          <a:prstGeom prst="round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8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EFB29B-D356-408E-BE5C-07C4AC842DE5}"/>
              </a:ext>
            </a:extLst>
          </p:cNvPr>
          <p:cNvSpPr txBox="1"/>
          <p:nvPr/>
        </p:nvSpPr>
        <p:spPr>
          <a:xfrm>
            <a:off x="1729182" y="2299619"/>
            <a:ext cx="5331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				DEMO…</a:t>
            </a:r>
          </a:p>
        </p:txBody>
      </p:sp>
    </p:spTree>
    <p:extLst>
      <p:ext uri="{BB962C8B-B14F-4D97-AF65-F5344CB8AC3E}">
        <p14:creationId xmlns:p14="http://schemas.microsoft.com/office/powerpoint/2010/main" val="159730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WHERE WE STARTED FROM ..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45482-B3A3-4260-A976-495D15A0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9" y="812013"/>
            <a:ext cx="4122978" cy="2647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86BBF-084D-4AD3-85A3-6329E792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40" y="1375117"/>
            <a:ext cx="4057650" cy="223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C592A-39AD-44AF-A6CE-6837F0BCC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9" y="3334042"/>
            <a:ext cx="3695700" cy="2403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D4489-3BC2-4414-BB1D-0248A6574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240" y="3613492"/>
            <a:ext cx="2887613" cy="2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5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866E2-2793-45F3-920C-4C10E0C8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1" y="964289"/>
            <a:ext cx="2983494" cy="20820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2A3C9-9D84-41DC-B2B3-CFBC1ADB7598}"/>
              </a:ext>
            </a:extLst>
          </p:cNvPr>
          <p:cNvSpPr txBox="1"/>
          <p:nvPr/>
        </p:nvSpPr>
        <p:spPr>
          <a:xfrm>
            <a:off x="772581" y="3046307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Better HealthCare</a:t>
            </a:r>
          </a:p>
        </p:txBody>
      </p:sp>
      <p:pic>
        <p:nvPicPr>
          <p:cNvPr id="1026" name="Picture 2" descr="Image result for hillary environment protection">
            <a:extLst>
              <a:ext uri="{FF2B5EF4-FFF2-40B4-BE49-F238E27FC236}">
                <a16:creationId xmlns:a16="http://schemas.microsoft.com/office/drawing/2014/main" id="{8AFC9C17-4FA7-43A1-9C2A-5E8BB771E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2" y="3587588"/>
            <a:ext cx="2983493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4A5370-5835-4239-8F08-51D0D04C15DE}"/>
              </a:ext>
            </a:extLst>
          </p:cNvPr>
          <p:cNvSpPr txBox="1"/>
          <p:nvPr/>
        </p:nvSpPr>
        <p:spPr>
          <a:xfrm>
            <a:off x="772581" y="5422721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Environmental Protection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2E9FE3-5B17-4B68-8D44-28A0192A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18" y="964289"/>
            <a:ext cx="4825219" cy="47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0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MOTIVATION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CDBE7-3AFA-4272-8B50-71DC7819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96" y="874116"/>
            <a:ext cx="2092101" cy="2585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AA08B-B9D9-495B-8335-11C90653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8" y="750089"/>
            <a:ext cx="5645696" cy="479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D2BB4-6064-4DD2-9F42-AD13DFBD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3" y="3760786"/>
            <a:ext cx="3250224" cy="18816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1 (cont.…)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48772-BFD3-4107-B0EF-409BE5E1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040" y="1012873"/>
            <a:ext cx="2983494" cy="2033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63D08-7CA2-4BFE-99DF-C9574C5E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41" y="3587587"/>
            <a:ext cx="2983494" cy="1835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EEBB85-A613-4BFE-AF10-ACF085938ECB}"/>
              </a:ext>
            </a:extLst>
          </p:cNvPr>
          <p:cNvSpPr txBox="1"/>
          <p:nvPr/>
        </p:nvSpPr>
        <p:spPr>
          <a:xfrm>
            <a:off x="5556740" y="3033589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Lower Taxes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BEAE98-0493-43E4-B09C-C8AFFB85CBF8}"/>
              </a:ext>
            </a:extLst>
          </p:cNvPr>
          <p:cNvSpPr txBox="1"/>
          <p:nvPr/>
        </p:nvSpPr>
        <p:spPr>
          <a:xfrm>
            <a:off x="5556741" y="5422721"/>
            <a:ext cx="265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More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03F87-8EFA-4A7B-A80B-B6ABFD83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9" y="872197"/>
            <a:ext cx="4487594" cy="4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7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–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08168-9A7E-460A-9BA4-C2C81623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4" y="934755"/>
            <a:ext cx="4014244" cy="186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0FE4F-80CB-4129-A70C-8A14F346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57" y="934755"/>
            <a:ext cx="3748498" cy="192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AC54C-5706-44CA-83A3-5D65C23AD01A}"/>
              </a:ext>
            </a:extLst>
          </p:cNvPr>
          <p:cNvSpPr txBox="1"/>
          <p:nvPr/>
        </p:nvSpPr>
        <p:spPr>
          <a:xfrm>
            <a:off x="5468016" y="2862355"/>
            <a:ext cx="34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Leader who cares for people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C389C-8F40-4C75-B452-43E37149D20A}"/>
              </a:ext>
            </a:extLst>
          </p:cNvPr>
          <p:cNvSpPr txBox="1"/>
          <p:nvPr/>
        </p:nvSpPr>
        <p:spPr>
          <a:xfrm>
            <a:off x="1226298" y="2862355"/>
            <a:ext cx="342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Leader who speaks his mind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4D539-E5AF-42E7-B068-73A146C6E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" y="3231687"/>
            <a:ext cx="4089074" cy="2367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D3C6A-6865-43A7-A523-E3DC4CE35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286" y="3231687"/>
            <a:ext cx="4226039" cy="23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12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- 3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92EC-782F-4350-8D7A-7009FBE5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4" y="969499"/>
            <a:ext cx="3146885" cy="2153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40A81-4C70-4CCE-B0A4-2CAF3F13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7" y="3461458"/>
            <a:ext cx="3028192" cy="2081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C86C6-298A-458A-9773-466E19E18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863" y="3123028"/>
            <a:ext cx="3650127" cy="242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00152-D848-460E-96E3-1FBB8A1E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862" y="750089"/>
            <a:ext cx="3650128" cy="22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INSIGHT - 4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63D0D-E479-40DA-AEE0-8A13E271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7" y="1018991"/>
            <a:ext cx="3619500" cy="235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351F7B-AFCB-4D9F-86E9-63003B53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018991"/>
            <a:ext cx="3868617" cy="2359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E4D40-4E45-4BA1-8A4B-A13610A4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17" y="3646907"/>
            <a:ext cx="3619500" cy="2153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539CC-EAFC-43FA-80E1-80DEC0DE2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79" y="3646907"/>
            <a:ext cx="4022486" cy="208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0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CHALLENGES FACED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18784-0796-47A8-BB3B-FA80435D81D8}"/>
              </a:ext>
            </a:extLst>
          </p:cNvPr>
          <p:cNvSpPr txBox="1"/>
          <p:nvPr/>
        </p:nvSpPr>
        <p:spPr>
          <a:xfrm>
            <a:off x="561564" y="1237957"/>
            <a:ext cx="80478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Filtering And 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Combining Various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Trial And Test using various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Derivation of insights from the federated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813E8-78D3-444C-ADA9-346663CB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81" y="3236375"/>
            <a:ext cx="24384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8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CONCLUSION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E17C7-B815-4F13-9530-34A97AA41974}"/>
              </a:ext>
            </a:extLst>
          </p:cNvPr>
          <p:cNvSpPr txBox="1"/>
          <p:nvPr/>
        </p:nvSpPr>
        <p:spPr>
          <a:xfrm>
            <a:off x="675249" y="1167618"/>
            <a:ext cx="78779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Used Federated Ontologies  to understand and assess the factors that impacted US Presidential Elections 2016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For this we Collected various Data Sources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Cleaning using Google Refine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Integration of Data using Google Refine Expression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RDF Representation of the Integrated Data Sources using Protege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SPARQL to query the RDF Triple Stores hosted on Apache Jena </a:t>
            </a:r>
            <a:r>
              <a:rPr lang="en-US" sz="2000" dirty="0" err="1">
                <a:solidFill>
                  <a:srgbClr val="000000"/>
                </a:solidFill>
              </a:rPr>
              <a:t>Fuseki</a:t>
            </a: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User Interface for querying the SPARQL End point and Analysis of the 2016 US Election 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3EB15-8FC0-4D9D-A197-40A7A2D0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870" y="4145838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5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FUTURE WORK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A6CE3-4117-4D75-A5E3-5D03025F7954}"/>
              </a:ext>
            </a:extLst>
          </p:cNvPr>
          <p:cNvSpPr txBox="1"/>
          <p:nvPr/>
        </p:nvSpPr>
        <p:spPr>
          <a:xfrm>
            <a:off x="561564" y="1280160"/>
            <a:ext cx="797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Integration with data sources such as Twitter for Language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Extension of the idea to the population of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Generalizing usage of various data 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AA6A5-F9D4-44EF-839A-3BEF8353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3315581"/>
            <a:ext cx="2982351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3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DCFFC-2AE9-43F3-B899-0C022BBB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44" y="840546"/>
            <a:ext cx="3533408" cy="3533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42C83A-833E-474A-A1F8-B9064C60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452" y="2982352"/>
            <a:ext cx="2324191" cy="23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PROBLEM DESCRIPTION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63CC0-C364-4AC8-BFCA-5A88C5359886}"/>
              </a:ext>
            </a:extLst>
          </p:cNvPr>
          <p:cNvSpPr txBox="1"/>
          <p:nvPr/>
        </p:nvSpPr>
        <p:spPr>
          <a:xfrm>
            <a:off x="661183" y="1606432"/>
            <a:ext cx="74265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Use Federated Ontologies  to understand and assess the factors that impacted US Presidential Elections 2016</a:t>
            </a: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C1F3F-2218-40F1-8951-B91DD626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58" y="3428999"/>
            <a:ext cx="2790239" cy="210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63CC0-C364-4AC8-BFCA-5A88C5359886}"/>
              </a:ext>
            </a:extLst>
          </p:cNvPr>
          <p:cNvSpPr txBox="1"/>
          <p:nvPr/>
        </p:nvSpPr>
        <p:spPr>
          <a:xfrm>
            <a:off x="661183" y="1606432"/>
            <a:ext cx="7426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solidFill>
                <a:srgbClr val="000000"/>
              </a:solidFill>
            </a:endParaRP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60001-D7AC-4118-8641-F6F79180D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3" y="956038"/>
            <a:ext cx="7458075" cy="42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 SOURCE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D6CA3-3523-4CE6-B076-AA44D119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002" y="2072380"/>
            <a:ext cx="2933114" cy="1333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A02C2-E87B-4219-8D10-295F18BFBFAC}"/>
              </a:ext>
            </a:extLst>
          </p:cNvPr>
          <p:cNvSpPr txBox="1"/>
          <p:nvPr/>
        </p:nvSpPr>
        <p:spPr>
          <a:xfrm>
            <a:off x="561564" y="2681191"/>
            <a:ext cx="77360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Seven Internal Diverse Datasets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People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Ethnicity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Origin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Social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Political Leader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Voting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A5505-3CED-4B09-AD83-554D798FBC0A}"/>
              </a:ext>
            </a:extLst>
          </p:cNvPr>
          <p:cNvSpPr txBox="1"/>
          <p:nvPr/>
        </p:nvSpPr>
        <p:spPr>
          <a:xfrm>
            <a:off x="561564" y="1473843"/>
            <a:ext cx="4121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Data collected by </a:t>
            </a:r>
            <a:r>
              <a:rPr lang="en-US" sz="2000" b="1" u="sng" dirty="0">
                <a:solidFill>
                  <a:srgbClr val="000000"/>
                </a:solidFill>
              </a:rPr>
              <a:t>Dalia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000000"/>
                </a:solidFill>
              </a:rPr>
              <a:t>Post Election Survey Data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6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DATA CLEANING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C87ED-1CB8-485B-A18C-D2612E11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9" y="1781441"/>
            <a:ext cx="3557307" cy="145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8295-2B1D-4DC4-AF0C-D72483B3BB40}"/>
              </a:ext>
            </a:extLst>
          </p:cNvPr>
          <p:cNvSpPr txBox="1"/>
          <p:nvPr/>
        </p:nvSpPr>
        <p:spPr>
          <a:xfrm>
            <a:off x="561563" y="3109106"/>
            <a:ext cx="7977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Steps for Processing of Individual Datasets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Importing Data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Filtering / Faceting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Usage Of Regular Expressions for manipulating data fields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F55D9-AA34-4C62-B1C3-CCBF99426770}"/>
              </a:ext>
            </a:extLst>
          </p:cNvPr>
          <p:cNvSpPr txBox="1"/>
          <p:nvPr/>
        </p:nvSpPr>
        <p:spPr>
          <a:xfrm>
            <a:off x="561564" y="1781441"/>
            <a:ext cx="5178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Powerful Tool for working with Messy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Desktop application running on Port 3333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158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25419-C329-44FF-8BCB-36CF66CA4D2E}"/>
              </a:ext>
            </a:extLst>
          </p:cNvPr>
          <p:cNvSpPr txBox="1"/>
          <p:nvPr/>
        </p:nvSpPr>
        <p:spPr>
          <a:xfrm>
            <a:off x="561564" y="226869"/>
            <a:ext cx="752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ONTOLOGICAL REPRESENTATION OF DATASETS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B2239-4AC8-416C-94EC-C786EC8F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123950"/>
            <a:ext cx="89630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8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2" action="ppaction://hlinksldjump"/>
            <a:extLst>
              <a:ext uri="{FF2B5EF4-FFF2-40B4-BE49-F238E27FC236}">
                <a16:creationId xmlns:a16="http://schemas.microsoft.com/office/drawing/2014/main" id="{3F2D69AC-15D1-4576-990E-8A887AC6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32" y="1854927"/>
            <a:ext cx="2752344" cy="1842456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generated with very high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D0648A6D-381E-49E1-A97E-FE692F165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320" y="12471"/>
            <a:ext cx="2752344" cy="1854926"/>
          </a:xfrm>
          <a:prstGeom prst="rect">
            <a:avLst/>
          </a:prstGeom>
        </p:spPr>
      </p:pic>
      <p:pic>
        <p:nvPicPr>
          <p:cNvPr id="19" name="Picture 18" descr="A close up of a map&#10;&#10;Description generated with high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E82223FB-4EEE-41C8-BF42-9B20736F3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" y="141640"/>
            <a:ext cx="2755832" cy="1817500"/>
          </a:xfrm>
          <a:prstGeom prst="rect">
            <a:avLst/>
          </a:prstGeom>
        </p:spPr>
      </p:pic>
      <p:pic>
        <p:nvPicPr>
          <p:cNvPr id="21" name="Picture 20" descr="A close up of a map&#10;&#10;Description generated with high confidence">
            <a:hlinkClick r:id="rId8" action="ppaction://hlinksldjump"/>
            <a:extLst>
              <a:ext uri="{FF2B5EF4-FFF2-40B4-BE49-F238E27FC236}">
                <a16:creationId xmlns:a16="http://schemas.microsoft.com/office/drawing/2014/main" id="{9BD056CA-4348-4A65-8936-7EE4CBBE6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8176" y="141640"/>
            <a:ext cx="2748855" cy="1946669"/>
          </a:xfrm>
          <a:prstGeom prst="rect">
            <a:avLst/>
          </a:prstGeom>
        </p:spPr>
      </p:pic>
      <p:pic>
        <p:nvPicPr>
          <p:cNvPr id="23" name="Picture 22" descr="A close up of a map&#10;&#10;Description generated with high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969A7601-8A01-4350-B98A-2990FA1431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30" y="3580684"/>
            <a:ext cx="2738391" cy="1926792"/>
          </a:xfrm>
          <a:prstGeom prst="rect">
            <a:avLst/>
          </a:prstGeom>
        </p:spPr>
      </p:pic>
      <p:pic>
        <p:nvPicPr>
          <p:cNvPr id="25" name="Picture 24" descr="A close up of a map&#10;&#10;Description generated with high confidence">
            <a:hlinkClick r:id="rId12" action="ppaction://hlinksldjump"/>
            <a:extLst>
              <a:ext uri="{FF2B5EF4-FFF2-40B4-BE49-F238E27FC236}">
                <a16:creationId xmlns:a16="http://schemas.microsoft.com/office/drawing/2014/main" id="{826622B3-1531-45EB-933A-632513FBF9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9321" y="3801596"/>
            <a:ext cx="2752344" cy="1854926"/>
          </a:xfrm>
          <a:prstGeom prst="rect">
            <a:avLst/>
          </a:prstGeom>
        </p:spPr>
      </p:pic>
      <p:pic>
        <p:nvPicPr>
          <p:cNvPr id="27" name="Picture 26" descr="A close up of a map&#10;&#10;Description generated with high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FEAA549D-3146-4149-B1BB-4081950A5A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3090" y="3697383"/>
            <a:ext cx="2755832" cy="19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94581"/>
      </p:ext>
    </p:extLst>
  </p:cSld>
  <p:clrMapOvr>
    <a:masterClrMapping/>
  </p:clrMapOvr>
</p:sld>
</file>

<file path=ppt/theme/theme1.xml><?xml version="1.0" encoding="utf-8"?>
<a:theme xmlns:a="http://schemas.openxmlformats.org/drawingml/2006/main" name="Viterbi_R1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1451</TotalTime>
  <Words>305</Words>
  <Application>Microsoft Office PowerPoint</Application>
  <PresentationFormat>On-screen Show (4:3)</PresentationFormat>
  <Paragraphs>126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Viterbi_R1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Rizwan</dc:creator>
  <cp:lastModifiedBy>sakshi</cp:lastModifiedBy>
  <cp:revision>158</cp:revision>
  <cp:lastPrinted>2012-02-07T18:57:58Z</cp:lastPrinted>
  <dcterms:created xsi:type="dcterms:W3CDTF">2017-09-15T18:00:36Z</dcterms:created>
  <dcterms:modified xsi:type="dcterms:W3CDTF">2017-11-20T09:17:56Z</dcterms:modified>
</cp:coreProperties>
</file>